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89" r:id="rId3"/>
    <p:sldId id="294" r:id="rId4"/>
    <p:sldId id="292" r:id="rId5"/>
    <p:sldId id="297" r:id="rId6"/>
    <p:sldId id="290" r:id="rId7"/>
  </p:sldIdLst>
  <p:sldSz cx="9144000" cy="5143500" type="screen16x9"/>
  <p:notesSz cx="6858000" cy="9144000"/>
  <p:embeddedFontLst>
    <p:embeddedFont>
      <p:font typeface="Fira Sans Extra Condensed SemiBold" panose="020B0604020202020204" charset="0"/>
      <p:regular r:id="rId9"/>
      <p:bold r:id="rId10"/>
      <p:italic r:id="rId11"/>
      <p:boldItalic r:id="rId12"/>
    </p:embeddedFont>
    <p:embeddedFont>
      <p:font typeface="Fira Sans Extra Condensed Medium" panose="020B0604020202020204" charset="0"/>
      <p:regular r:id="rId13"/>
      <p:bold r:id="rId14"/>
      <p:italic r:id="rId15"/>
      <p:boldItalic r:id="rId16"/>
    </p:embeddedFont>
    <p:embeddedFont>
      <p:font typeface="Roboto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72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8d1d11c1ec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8d1d11c1ec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8bc00f6a12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8bc00f6a12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55286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8bc00f6a12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8bc00f6a12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936221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8bc00f6a12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8bc00f6a12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919676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8bc00f6a12_0_7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" name="Google Shape;958;g8bc00f6a12_0_7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5255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717025" y="1280400"/>
            <a:ext cx="3436500" cy="21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52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17025" y="3445200"/>
            <a:ext cx="3945300" cy="4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717025" y="1178805"/>
            <a:ext cx="3436500" cy="21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Application Portfolio</a:t>
            </a:r>
            <a:endParaRPr dirty="0"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717025" y="3445200"/>
            <a:ext cx="3945300" cy="4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Aliza Hanum Anggani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 smtClean="0"/>
              <a:t>Technology Graduates Program 2023</a:t>
            </a:r>
            <a:endParaRPr i="1" dirty="0"/>
          </a:p>
        </p:txBody>
      </p:sp>
      <p:grpSp>
        <p:nvGrpSpPr>
          <p:cNvPr id="57" name="Google Shape;57;p15"/>
          <p:cNvGrpSpPr/>
          <p:nvPr/>
        </p:nvGrpSpPr>
        <p:grpSpPr>
          <a:xfrm rot="1578645" flipH="1">
            <a:off x="2731727" y="1134112"/>
            <a:ext cx="1566930" cy="1715068"/>
            <a:chOff x="4718425" y="934625"/>
            <a:chExt cx="1467100" cy="1605800"/>
          </a:xfrm>
        </p:grpSpPr>
        <p:cxnSp>
          <p:nvCxnSpPr>
            <p:cNvPr id="58" name="Google Shape;58;p15"/>
            <p:cNvCxnSpPr/>
            <p:nvPr/>
          </p:nvCxnSpPr>
          <p:spPr>
            <a:xfrm>
              <a:off x="5119625" y="1316725"/>
              <a:ext cx="1065900" cy="12237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9" name="Google Shape;59;p15"/>
            <p:cNvSpPr/>
            <p:nvPr/>
          </p:nvSpPr>
          <p:spPr>
            <a:xfrm>
              <a:off x="4718425" y="934625"/>
              <a:ext cx="826800" cy="826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5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60" name="Google Shape;60;p15"/>
          <p:cNvGrpSpPr/>
          <p:nvPr/>
        </p:nvGrpSpPr>
        <p:grpSpPr>
          <a:xfrm rot="1578645" flipH="1">
            <a:off x="1209287" y="2129531"/>
            <a:ext cx="883060" cy="1781848"/>
            <a:chOff x="6176375" y="2540550"/>
            <a:chExt cx="826800" cy="1668325"/>
          </a:xfrm>
        </p:grpSpPr>
        <p:cxnSp>
          <p:nvCxnSpPr>
            <p:cNvPr id="61" name="Google Shape;61;p15"/>
            <p:cNvCxnSpPr/>
            <p:nvPr/>
          </p:nvCxnSpPr>
          <p:spPr>
            <a:xfrm rot="10800000">
              <a:off x="6190500" y="2540550"/>
              <a:ext cx="406200" cy="12810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2" name="Google Shape;62;p15"/>
            <p:cNvSpPr/>
            <p:nvPr/>
          </p:nvSpPr>
          <p:spPr>
            <a:xfrm>
              <a:off x="6176375" y="3382075"/>
              <a:ext cx="826800" cy="826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5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63" name="Google Shape;63;p15"/>
          <p:cNvGrpSpPr/>
          <p:nvPr/>
        </p:nvGrpSpPr>
        <p:grpSpPr>
          <a:xfrm rot="1578645" flipH="1">
            <a:off x="2276008" y="697150"/>
            <a:ext cx="709717" cy="1720355"/>
            <a:chOff x="6042175" y="934625"/>
            <a:chExt cx="664500" cy="1610750"/>
          </a:xfrm>
        </p:grpSpPr>
        <p:cxnSp>
          <p:nvCxnSpPr>
            <p:cNvPr id="64" name="Google Shape;64;p15"/>
            <p:cNvCxnSpPr/>
            <p:nvPr/>
          </p:nvCxnSpPr>
          <p:spPr>
            <a:xfrm flipH="1">
              <a:off x="6190500" y="1278475"/>
              <a:ext cx="191100" cy="12669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5" name="Google Shape;65;p15"/>
            <p:cNvSpPr/>
            <p:nvPr/>
          </p:nvSpPr>
          <p:spPr>
            <a:xfrm>
              <a:off x="6042175" y="934625"/>
              <a:ext cx="664500" cy="664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5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66" name="Google Shape;66;p15"/>
          <p:cNvGrpSpPr/>
          <p:nvPr/>
        </p:nvGrpSpPr>
        <p:grpSpPr>
          <a:xfrm rot="1578645" flipH="1">
            <a:off x="722626" y="1237720"/>
            <a:ext cx="1983628" cy="780902"/>
            <a:chOff x="6185550" y="1814200"/>
            <a:chExt cx="1857250" cy="731150"/>
          </a:xfrm>
        </p:grpSpPr>
        <p:cxnSp>
          <p:nvCxnSpPr>
            <p:cNvPr id="67" name="Google Shape;67;p15"/>
            <p:cNvCxnSpPr/>
            <p:nvPr/>
          </p:nvCxnSpPr>
          <p:spPr>
            <a:xfrm flipH="1">
              <a:off x="6185550" y="2158050"/>
              <a:ext cx="1534500" cy="387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8" name="Google Shape;68;p15"/>
            <p:cNvSpPr/>
            <p:nvPr/>
          </p:nvSpPr>
          <p:spPr>
            <a:xfrm>
              <a:off x="7378300" y="1814200"/>
              <a:ext cx="664500" cy="66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5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69" name="Google Shape;69;p15"/>
          <p:cNvGrpSpPr/>
          <p:nvPr/>
        </p:nvGrpSpPr>
        <p:grpSpPr>
          <a:xfrm rot="1578645" flipH="1">
            <a:off x="2109021" y="2795838"/>
            <a:ext cx="1944805" cy="975633"/>
            <a:chOff x="4369400" y="2545175"/>
            <a:chExt cx="1820900" cy="913475"/>
          </a:xfrm>
        </p:grpSpPr>
        <p:cxnSp>
          <p:nvCxnSpPr>
            <p:cNvPr id="70" name="Google Shape;70;p15"/>
            <p:cNvCxnSpPr/>
            <p:nvPr/>
          </p:nvCxnSpPr>
          <p:spPr>
            <a:xfrm rot="10800000" flipH="1">
              <a:off x="4689400" y="2545175"/>
              <a:ext cx="1500900" cy="592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1" name="Google Shape;71;p15"/>
            <p:cNvSpPr/>
            <p:nvPr/>
          </p:nvSpPr>
          <p:spPr>
            <a:xfrm>
              <a:off x="4369400" y="2794150"/>
              <a:ext cx="664500" cy="664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5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2" name="Google Shape;72;p15"/>
          <p:cNvGrpSpPr/>
          <p:nvPr/>
        </p:nvGrpSpPr>
        <p:grpSpPr>
          <a:xfrm rot="1578645" flipH="1">
            <a:off x="1980644" y="2609568"/>
            <a:ext cx="1276075" cy="1710769"/>
            <a:chOff x="4995600" y="2545225"/>
            <a:chExt cx="1194775" cy="1601775"/>
          </a:xfrm>
        </p:grpSpPr>
        <p:cxnSp>
          <p:nvCxnSpPr>
            <p:cNvPr id="73" name="Google Shape;73;p15"/>
            <p:cNvCxnSpPr/>
            <p:nvPr/>
          </p:nvCxnSpPr>
          <p:spPr>
            <a:xfrm rot="10800000" flipH="1">
              <a:off x="5325175" y="2545225"/>
              <a:ext cx="865200" cy="13050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4" name="Google Shape;74;p15"/>
            <p:cNvSpPr/>
            <p:nvPr/>
          </p:nvSpPr>
          <p:spPr>
            <a:xfrm>
              <a:off x="4995600" y="3482500"/>
              <a:ext cx="664500" cy="66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5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5" name="Google Shape;75;p15"/>
          <p:cNvGrpSpPr/>
          <p:nvPr/>
        </p:nvGrpSpPr>
        <p:grpSpPr>
          <a:xfrm rot="1578645" flipH="1">
            <a:off x="966801" y="2074508"/>
            <a:ext cx="1383493" cy="664004"/>
            <a:chOff x="6190400" y="2545375"/>
            <a:chExt cx="1295350" cy="621700"/>
          </a:xfrm>
        </p:grpSpPr>
        <p:cxnSp>
          <p:nvCxnSpPr>
            <p:cNvPr id="76" name="Google Shape;76;p15"/>
            <p:cNvCxnSpPr/>
            <p:nvPr/>
          </p:nvCxnSpPr>
          <p:spPr>
            <a:xfrm rot="10800000">
              <a:off x="6190400" y="2545375"/>
              <a:ext cx="1085100" cy="4014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7" name="Google Shape;77;p15"/>
            <p:cNvSpPr/>
            <p:nvPr/>
          </p:nvSpPr>
          <p:spPr>
            <a:xfrm>
              <a:off x="7031550" y="2712875"/>
              <a:ext cx="454200" cy="454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" name="Google Shape;78;p15"/>
          <p:cNvGrpSpPr/>
          <p:nvPr/>
        </p:nvGrpSpPr>
        <p:grpSpPr>
          <a:xfrm rot="1578645" flipH="1">
            <a:off x="2459157" y="2311074"/>
            <a:ext cx="1561911" cy="485107"/>
            <a:chOff x="4718425" y="2096250"/>
            <a:chExt cx="1462400" cy="454200"/>
          </a:xfrm>
        </p:grpSpPr>
        <p:cxnSp>
          <p:nvCxnSpPr>
            <p:cNvPr id="79" name="Google Shape;79;p15"/>
            <p:cNvCxnSpPr/>
            <p:nvPr/>
          </p:nvCxnSpPr>
          <p:spPr>
            <a:xfrm>
              <a:off x="4947525" y="2334900"/>
              <a:ext cx="1233300" cy="205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0" name="Google Shape;80;p15"/>
            <p:cNvSpPr/>
            <p:nvPr/>
          </p:nvSpPr>
          <p:spPr>
            <a:xfrm>
              <a:off x="4718425" y="2096250"/>
              <a:ext cx="454200" cy="454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" name="Google Shape;81;p15"/>
          <p:cNvGrpSpPr/>
          <p:nvPr/>
        </p:nvGrpSpPr>
        <p:grpSpPr>
          <a:xfrm rot="1578645" flipH="1">
            <a:off x="1623907" y="1111363"/>
            <a:ext cx="1113158" cy="1112690"/>
            <a:chOff x="6185500" y="1498650"/>
            <a:chExt cx="1042238" cy="1041800"/>
          </a:xfrm>
        </p:grpSpPr>
        <p:cxnSp>
          <p:nvCxnSpPr>
            <p:cNvPr id="82" name="Google Shape;82;p15"/>
            <p:cNvCxnSpPr/>
            <p:nvPr/>
          </p:nvCxnSpPr>
          <p:spPr>
            <a:xfrm flipH="1">
              <a:off x="6185500" y="1746950"/>
              <a:ext cx="822300" cy="793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3" name="Google Shape;83;p15"/>
            <p:cNvSpPr/>
            <p:nvPr/>
          </p:nvSpPr>
          <p:spPr>
            <a:xfrm>
              <a:off x="6773538" y="1498650"/>
              <a:ext cx="454200" cy="454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" name="Google Shape;84;p15"/>
          <p:cNvGrpSpPr/>
          <p:nvPr/>
        </p:nvGrpSpPr>
        <p:grpSpPr>
          <a:xfrm rot="1578645" flipH="1">
            <a:off x="1819727" y="1791398"/>
            <a:ext cx="1250896" cy="1250896"/>
            <a:chOff x="5587975" y="1952850"/>
            <a:chExt cx="1171200" cy="1171200"/>
          </a:xfrm>
        </p:grpSpPr>
        <p:sp>
          <p:nvSpPr>
            <p:cNvPr id="85" name="Google Shape;85;p15"/>
            <p:cNvSpPr/>
            <p:nvPr/>
          </p:nvSpPr>
          <p:spPr>
            <a:xfrm>
              <a:off x="5587975" y="1952850"/>
              <a:ext cx="1171200" cy="1171200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5673875" y="2038750"/>
              <a:ext cx="999300" cy="999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/>
            </a:p>
          </p:txBody>
        </p:sp>
      </p:grpSp>
      <p:grpSp>
        <p:nvGrpSpPr>
          <p:cNvPr id="87" name="Google Shape;87;p15"/>
          <p:cNvGrpSpPr/>
          <p:nvPr/>
        </p:nvGrpSpPr>
        <p:grpSpPr>
          <a:xfrm>
            <a:off x="2154992" y="2116967"/>
            <a:ext cx="580986" cy="579903"/>
            <a:chOff x="1421638" y="4125629"/>
            <a:chExt cx="374709" cy="374010"/>
          </a:xfrm>
        </p:grpSpPr>
        <p:sp>
          <p:nvSpPr>
            <p:cNvPr id="88" name="Google Shape;88;p15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6" name="Google Shape;656;p26"/>
          <p:cNvGrpSpPr/>
          <p:nvPr/>
        </p:nvGrpSpPr>
        <p:grpSpPr>
          <a:xfrm>
            <a:off x="710274" y="281881"/>
            <a:ext cx="7934642" cy="1132200"/>
            <a:chOff x="710274" y="1456476"/>
            <a:chExt cx="3731426" cy="1132200"/>
          </a:xfrm>
        </p:grpSpPr>
        <p:sp>
          <p:nvSpPr>
            <p:cNvPr id="657" name="Google Shape;657;p26"/>
            <p:cNvSpPr/>
            <p:nvPr/>
          </p:nvSpPr>
          <p:spPr>
            <a:xfrm>
              <a:off x="1364700" y="1531938"/>
              <a:ext cx="3049500" cy="981300"/>
            </a:xfrm>
            <a:prstGeom prst="homePlate">
              <a:avLst>
                <a:gd name="adj" fmla="val 29403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6"/>
            <p:cNvSpPr/>
            <p:nvPr/>
          </p:nvSpPr>
          <p:spPr>
            <a:xfrm>
              <a:off x="710274" y="1456476"/>
              <a:ext cx="1307100" cy="1132200"/>
            </a:xfrm>
            <a:prstGeom prst="hexagon">
              <a:avLst>
                <a:gd name="adj" fmla="val 28729"/>
                <a:gd name="vf" fmla="val 115470"/>
              </a:avLst>
            </a:prstGeom>
            <a:solidFill>
              <a:srgbClr val="FBB831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6"/>
            <p:cNvSpPr/>
            <p:nvPr/>
          </p:nvSpPr>
          <p:spPr>
            <a:xfrm>
              <a:off x="883425" y="1606475"/>
              <a:ext cx="960900" cy="832200"/>
            </a:xfrm>
            <a:prstGeom prst="hexagon">
              <a:avLst>
                <a:gd name="adj" fmla="val 28729"/>
                <a:gd name="vf" fmla="val 11547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6"/>
            <p:cNvSpPr txBox="1"/>
            <p:nvPr/>
          </p:nvSpPr>
          <p:spPr>
            <a:xfrm>
              <a:off x="1995927" y="1663598"/>
              <a:ext cx="2445773" cy="59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Customer Touch Point adalah aplikasi yang langsung berhubungan dengan </a:t>
              </a:r>
              <a:r>
                <a:rPr lang="en" sz="1200" i="1" dirty="0" smtClean="0">
                  <a:latin typeface="Roboto"/>
                  <a:ea typeface="Roboto"/>
                  <a:cs typeface="Roboto"/>
                  <a:sym typeface="Roboto"/>
                </a:rPr>
                <a:t>user </a:t>
              </a: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(baik </a:t>
              </a:r>
              <a:r>
                <a:rPr lang="en" sz="1200" i="1" dirty="0" smtClean="0">
                  <a:latin typeface="Roboto"/>
                  <a:ea typeface="Roboto"/>
                  <a:cs typeface="Roboto"/>
                  <a:sym typeface="Roboto"/>
                </a:rPr>
                <a:t>user </a:t>
              </a: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nasabah maupun karyawan CIMB Niaga)</a:t>
              </a: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Contoh : Octo Mobile, Octo Clicks, BizChannel, Octo Smart, CLMS, CRM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61" name="Google Shape;661;p26"/>
            <p:cNvSpPr txBox="1"/>
            <p:nvPr/>
          </p:nvSpPr>
          <p:spPr>
            <a:xfrm>
              <a:off x="906752" y="1842785"/>
              <a:ext cx="1028743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 smtClean="0">
                  <a:solidFill>
                    <a:schemeClr val="tx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Customer Touch Point</a:t>
              </a:r>
              <a:endParaRPr sz="1700" dirty="0">
                <a:solidFill>
                  <a:schemeClr val="tx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62" name="Google Shape;656;p26"/>
          <p:cNvGrpSpPr/>
          <p:nvPr/>
        </p:nvGrpSpPr>
        <p:grpSpPr>
          <a:xfrm>
            <a:off x="710274" y="1965326"/>
            <a:ext cx="7876165" cy="1132200"/>
            <a:chOff x="710274" y="1456476"/>
            <a:chExt cx="3703926" cy="1132200"/>
          </a:xfrm>
        </p:grpSpPr>
        <p:sp>
          <p:nvSpPr>
            <p:cNvPr id="63" name="Google Shape;657;p26"/>
            <p:cNvSpPr/>
            <p:nvPr/>
          </p:nvSpPr>
          <p:spPr>
            <a:xfrm>
              <a:off x="1364700" y="1531938"/>
              <a:ext cx="3049500" cy="981300"/>
            </a:xfrm>
            <a:prstGeom prst="homePlate">
              <a:avLst>
                <a:gd name="adj" fmla="val 29403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58;p26"/>
            <p:cNvSpPr/>
            <p:nvPr/>
          </p:nvSpPr>
          <p:spPr>
            <a:xfrm>
              <a:off x="710274" y="1456476"/>
              <a:ext cx="1307100" cy="1132200"/>
            </a:xfrm>
            <a:prstGeom prst="hexagon">
              <a:avLst>
                <a:gd name="adj" fmla="val 28729"/>
                <a:gd name="vf" fmla="val 115470"/>
              </a:avLst>
            </a:prstGeom>
            <a:solidFill>
              <a:srgbClr val="FBB831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9;p26"/>
            <p:cNvSpPr/>
            <p:nvPr/>
          </p:nvSpPr>
          <p:spPr>
            <a:xfrm>
              <a:off x="883425" y="1606475"/>
              <a:ext cx="960900" cy="832200"/>
            </a:xfrm>
            <a:prstGeom prst="hexagon">
              <a:avLst>
                <a:gd name="adj" fmla="val 28729"/>
                <a:gd name="vf" fmla="val 11547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0;p26"/>
            <p:cNvSpPr txBox="1"/>
            <p:nvPr/>
          </p:nvSpPr>
          <p:spPr>
            <a:xfrm>
              <a:off x="2017372" y="1713404"/>
              <a:ext cx="2319915" cy="59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 smtClean="0">
                  <a:latin typeface="Roboto"/>
                  <a:ea typeface="Roboto"/>
                  <a:cs typeface="Roboto"/>
                  <a:sym typeface="Roboto"/>
                </a:rPr>
                <a:t>Core</a:t>
              </a:r>
              <a:r>
                <a:rPr lang="en" sz="12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Processing adalah aplikasi inti untuk melakukan seluruh proses yang di </a:t>
              </a:r>
              <a:r>
                <a:rPr lang="en" sz="1200" i="1" dirty="0" smtClean="0">
                  <a:latin typeface="Roboto"/>
                  <a:ea typeface="Roboto"/>
                  <a:cs typeface="Roboto"/>
                  <a:sym typeface="Roboto"/>
                </a:rPr>
                <a:t>request </a:t>
              </a: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oleh aplikasi </a:t>
              </a:r>
              <a:r>
                <a:rPr lang="en" sz="1200" i="1" dirty="0" smtClean="0">
                  <a:latin typeface="Roboto"/>
                  <a:ea typeface="Roboto"/>
                  <a:cs typeface="Roboto"/>
                  <a:sym typeface="Roboto"/>
                </a:rPr>
                <a:t>customer touch point.</a:t>
              </a: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Contoh : SIBS, SWIFT, Card System, Treasury System, BI-Fast, SKN 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7" name="Google Shape;661;p26"/>
            <p:cNvSpPr txBox="1"/>
            <p:nvPr/>
          </p:nvSpPr>
          <p:spPr>
            <a:xfrm>
              <a:off x="996225" y="1842785"/>
              <a:ext cx="999702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 smtClean="0">
                  <a:solidFill>
                    <a:schemeClr val="tx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Core Processing</a:t>
              </a:r>
              <a:endParaRPr sz="1700" dirty="0">
                <a:solidFill>
                  <a:schemeClr val="tx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68" name="Google Shape;656;p26"/>
          <p:cNvGrpSpPr/>
          <p:nvPr/>
        </p:nvGrpSpPr>
        <p:grpSpPr>
          <a:xfrm>
            <a:off x="710274" y="3551032"/>
            <a:ext cx="7876165" cy="1132200"/>
            <a:chOff x="710274" y="1456476"/>
            <a:chExt cx="3703926" cy="1132200"/>
          </a:xfrm>
        </p:grpSpPr>
        <p:sp>
          <p:nvSpPr>
            <p:cNvPr id="69" name="Google Shape;657;p26"/>
            <p:cNvSpPr/>
            <p:nvPr/>
          </p:nvSpPr>
          <p:spPr>
            <a:xfrm>
              <a:off x="1364700" y="1531938"/>
              <a:ext cx="3049500" cy="981300"/>
            </a:xfrm>
            <a:prstGeom prst="homePlate">
              <a:avLst>
                <a:gd name="adj" fmla="val 29403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658;p26"/>
            <p:cNvSpPr/>
            <p:nvPr/>
          </p:nvSpPr>
          <p:spPr>
            <a:xfrm>
              <a:off x="710274" y="1456476"/>
              <a:ext cx="1307100" cy="1132200"/>
            </a:xfrm>
            <a:prstGeom prst="hexagon">
              <a:avLst>
                <a:gd name="adj" fmla="val 28729"/>
                <a:gd name="vf" fmla="val 115470"/>
              </a:avLst>
            </a:prstGeom>
            <a:solidFill>
              <a:srgbClr val="FBB831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659;p26"/>
            <p:cNvSpPr/>
            <p:nvPr/>
          </p:nvSpPr>
          <p:spPr>
            <a:xfrm>
              <a:off x="883425" y="1606475"/>
              <a:ext cx="960900" cy="832200"/>
            </a:xfrm>
            <a:prstGeom prst="hexagon">
              <a:avLst>
                <a:gd name="adj" fmla="val 28729"/>
                <a:gd name="vf" fmla="val 11547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660;p26"/>
            <p:cNvSpPr txBox="1"/>
            <p:nvPr/>
          </p:nvSpPr>
          <p:spPr>
            <a:xfrm>
              <a:off x="2017372" y="1741245"/>
              <a:ext cx="2351379" cy="59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Reporting &amp; Tools adalah aplikasi tahapan akhir untuk menghasilkan </a:t>
              </a:r>
              <a:r>
                <a:rPr lang="en" sz="1200" i="1" dirty="0" smtClean="0">
                  <a:latin typeface="Roboto"/>
                  <a:ea typeface="Roboto"/>
                  <a:cs typeface="Roboto"/>
                  <a:sym typeface="Roboto"/>
                </a:rPr>
                <a:t>report </a:t>
              </a: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dari proses yang sudah dilakukan oleh </a:t>
              </a:r>
              <a:r>
                <a:rPr lang="en" sz="1200" i="1" dirty="0" smtClean="0">
                  <a:latin typeface="Roboto"/>
                  <a:ea typeface="Roboto"/>
                  <a:cs typeface="Roboto"/>
                  <a:sym typeface="Roboto"/>
                </a:rPr>
                <a:t>core processing.</a:t>
              </a:r>
              <a:endParaRPr lang="en" sz="1200" dirty="0" smtClean="0"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Contoh : LBU, DHN, SLIK,  One Reporting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3" name="Google Shape;661;p26"/>
            <p:cNvSpPr txBox="1"/>
            <p:nvPr/>
          </p:nvSpPr>
          <p:spPr>
            <a:xfrm>
              <a:off x="996225" y="1842785"/>
              <a:ext cx="795931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 smtClean="0">
                  <a:solidFill>
                    <a:schemeClr val="tx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Reporting &amp; Tools</a:t>
              </a:r>
              <a:endParaRPr sz="1700" dirty="0">
                <a:solidFill>
                  <a:schemeClr val="tx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3" name="Down Arrow 2"/>
          <p:cNvSpPr/>
          <p:nvPr/>
        </p:nvSpPr>
        <p:spPr>
          <a:xfrm>
            <a:off x="4713249" y="1436383"/>
            <a:ext cx="527824" cy="52894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Down Arrow 74"/>
          <p:cNvSpPr/>
          <p:nvPr/>
        </p:nvSpPr>
        <p:spPr>
          <a:xfrm>
            <a:off x="4713249" y="3077796"/>
            <a:ext cx="527824" cy="52894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048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85308" y="293188"/>
            <a:ext cx="4682772" cy="481200"/>
          </a:xfrm>
        </p:spPr>
        <p:txBody>
          <a:bodyPr/>
          <a:lstStyle/>
          <a:p>
            <a:r>
              <a:rPr lang="en-US" sz="1500" dirty="0" err="1" smtClean="0">
                <a:latin typeface="Roboto" panose="020B0604020202020204" charset="0"/>
                <a:ea typeface="Roboto" panose="020B0604020202020204" charset="0"/>
              </a:rPr>
              <a:t>Terdapat</a:t>
            </a:r>
            <a:r>
              <a:rPr lang="en-US" sz="1500" dirty="0" smtClean="0">
                <a:latin typeface="Roboto" panose="020B0604020202020204" charset="0"/>
                <a:ea typeface="Roboto" panose="020B0604020202020204" charset="0"/>
              </a:rPr>
              <a:t> 140 </a:t>
            </a:r>
            <a:r>
              <a:rPr lang="en-US" sz="1500" dirty="0" err="1" smtClean="0">
                <a:latin typeface="Roboto" panose="020B0604020202020204" charset="0"/>
                <a:ea typeface="Roboto" panose="020B0604020202020204" charset="0"/>
              </a:rPr>
              <a:t>sistem</a:t>
            </a:r>
            <a:r>
              <a:rPr lang="en-US" sz="1500" dirty="0" smtClean="0"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US" sz="1500" dirty="0" err="1" smtClean="0">
                <a:latin typeface="Roboto" panose="020B0604020202020204" charset="0"/>
                <a:ea typeface="Roboto" panose="020B0604020202020204" charset="0"/>
              </a:rPr>
              <a:t>aplikasi</a:t>
            </a:r>
            <a:r>
              <a:rPr lang="en-US" sz="1500" dirty="0" smtClean="0">
                <a:latin typeface="Roboto" panose="020B0604020202020204" charset="0"/>
                <a:ea typeface="Roboto" panose="020B0604020202020204" charset="0"/>
              </a:rPr>
              <a:t> yang </a:t>
            </a:r>
            <a:r>
              <a:rPr lang="en-US" sz="1500" dirty="0" err="1" smtClean="0">
                <a:latin typeface="Roboto" panose="020B0604020202020204" charset="0"/>
                <a:ea typeface="Roboto" panose="020B0604020202020204" charset="0"/>
              </a:rPr>
              <a:t>digunakan</a:t>
            </a:r>
            <a:r>
              <a:rPr lang="en-US" sz="1500" dirty="0" smtClean="0">
                <a:latin typeface="Roboto" panose="020B0604020202020204" charset="0"/>
                <a:ea typeface="Roboto" panose="020B0604020202020204" charset="0"/>
              </a:rPr>
              <a:t>/</a:t>
            </a:r>
            <a:r>
              <a:rPr lang="en-US" sz="1500" dirty="0" err="1" smtClean="0">
                <a:latin typeface="Roboto" panose="020B0604020202020204" charset="0"/>
                <a:ea typeface="Roboto" panose="020B0604020202020204" charset="0"/>
              </a:rPr>
              <a:t>dikembangkan</a:t>
            </a:r>
            <a:r>
              <a:rPr lang="en-US" sz="1500" dirty="0" smtClean="0"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US" sz="1500" dirty="0" err="1" smtClean="0">
                <a:latin typeface="Roboto" panose="020B0604020202020204" charset="0"/>
                <a:ea typeface="Roboto" panose="020B0604020202020204" charset="0"/>
              </a:rPr>
              <a:t>oleh</a:t>
            </a:r>
            <a:r>
              <a:rPr lang="en-US" sz="1500" dirty="0" smtClean="0"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US" sz="1500" dirty="0" err="1" smtClean="0">
                <a:latin typeface="Roboto" panose="020B0604020202020204" charset="0"/>
                <a:ea typeface="Roboto" panose="020B0604020202020204" charset="0"/>
              </a:rPr>
              <a:t>masing-masing</a:t>
            </a:r>
            <a:r>
              <a:rPr lang="en-US" sz="1500" dirty="0" smtClean="0">
                <a:latin typeface="Roboto" panose="020B0604020202020204" charset="0"/>
                <a:ea typeface="Roboto" panose="020B0604020202020204" charset="0"/>
              </a:rPr>
              <a:t> BU </a:t>
            </a:r>
            <a:r>
              <a:rPr lang="en-US" sz="1500" dirty="0" err="1" smtClean="0">
                <a:latin typeface="Roboto" panose="020B0604020202020204" charset="0"/>
                <a:ea typeface="Roboto" panose="020B0604020202020204" charset="0"/>
              </a:rPr>
              <a:t>dan</a:t>
            </a:r>
            <a:r>
              <a:rPr lang="en-US" sz="1500" dirty="0" smtClean="0">
                <a:latin typeface="Roboto" panose="020B0604020202020204" charset="0"/>
                <a:ea typeface="Roboto" panose="020B0604020202020204" charset="0"/>
              </a:rPr>
              <a:t> Enabler di CIMB </a:t>
            </a:r>
            <a:r>
              <a:rPr lang="en-US" sz="1500" dirty="0" err="1" smtClean="0">
                <a:latin typeface="Roboto" panose="020B0604020202020204" charset="0"/>
                <a:ea typeface="Roboto" panose="020B0604020202020204" charset="0"/>
              </a:rPr>
              <a:t>Niaga</a:t>
            </a:r>
            <a:endParaRPr lang="en-US" sz="1500" dirty="0">
              <a:latin typeface="Roboto" panose="020B0604020202020204" charset="0"/>
              <a:ea typeface="Roboto" panose="020B060402020202020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73" y="69005"/>
            <a:ext cx="3888190" cy="2182903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498398" y="1213484"/>
            <a:ext cx="4269682" cy="467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1200" dirty="0" err="1" smtClean="0">
                <a:latin typeface="Roboto" panose="020B0604020202020204" charset="0"/>
                <a:ea typeface="Roboto" panose="020B0604020202020204" charset="0"/>
              </a:rPr>
              <a:t>Contoh</a:t>
            </a:r>
            <a:r>
              <a:rPr lang="en-US" sz="1200" dirty="0" smtClean="0">
                <a:latin typeface="Roboto" panose="020B0604020202020204" charset="0"/>
                <a:ea typeface="Roboto" panose="020B0604020202020204" charset="0"/>
              </a:rPr>
              <a:t> : </a:t>
            </a:r>
          </a:p>
          <a:p>
            <a:pPr algn="l">
              <a:lnSpc>
                <a:spcPct val="150000"/>
              </a:lnSpc>
            </a:pPr>
            <a:r>
              <a:rPr lang="en-US" sz="1200" dirty="0" smtClean="0">
                <a:latin typeface="Roboto" panose="020B0604020202020204" charset="0"/>
                <a:ea typeface="Roboto" panose="020B0604020202020204" charset="0"/>
              </a:rPr>
              <a:t>1. </a:t>
            </a:r>
            <a:r>
              <a:rPr lang="en-US" sz="1200" dirty="0" err="1" smtClean="0">
                <a:latin typeface="Roboto" panose="020B0604020202020204" charset="0"/>
                <a:ea typeface="Roboto" panose="020B0604020202020204" charset="0"/>
              </a:rPr>
              <a:t>Aplikasi</a:t>
            </a:r>
            <a:r>
              <a:rPr lang="en-US" sz="1200" dirty="0" smtClean="0">
                <a:latin typeface="Roboto" panose="020B0604020202020204" charset="0"/>
                <a:ea typeface="Roboto" panose="020B0604020202020204" charset="0"/>
              </a:rPr>
              <a:t> CLMS </a:t>
            </a:r>
            <a:r>
              <a:rPr lang="en-US" sz="1200" dirty="0" err="1" smtClean="0">
                <a:latin typeface="Roboto" panose="020B0604020202020204" charset="0"/>
                <a:ea typeface="Roboto" panose="020B0604020202020204" charset="0"/>
              </a:rPr>
              <a:t>digunakan</a:t>
            </a:r>
            <a:r>
              <a:rPr lang="en-US" sz="1200" dirty="0"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US" sz="1200" dirty="0" err="1" smtClean="0">
                <a:latin typeface="Roboto" panose="020B0604020202020204" charset="0"/>
                <a:ea typeface="Roboto" panose="020B0604020202020204" charset="0"/>
              </a:rPr>
              <a:t>oleh</a:t>
            </a:r>
            <a:r>
              <a:rPr lang="en-US" sz="1200" dirty="0" smtClean="0">
                <a:latin typeface="Roboto" panose="020B0604020202020204" charset="0"/>
                <a:ea typeface="Roboto" panose="020B0604020202020204" charset="0"/>
              </a:rPr>
              <a:t> Unit Commercial Banking </a:t>
            </a:r>
          </a:p>
          <a:p>
            <a:pPr algn="l">
              <a:lnSpc>
                <a:spcPct val="150000"/>
              </a:lnSpc>
            </a:pPr>
            <a:r>
              <a:rPr lang="en-US" sz="1200" dirty="0" smtClean="0">
                <a:latin typeface="Roboto" panose="020B0604020202020204" charset="0"/>
                <a:ea typeface="Roboto" panose="020B0604020202020204" charset="0"/>
              </a:rPr>
              <a:t>2. </a:t>
            </a:r>
            <a:r>
              <a:rPr lang="en-US" sz="1200" dirty="0" err="1" smtClean="0">
                <a:latin typeface="Roboto" panose="020B0604020202020204" charset="0"/>
                <a:ea typeface="Roboto" panose="020B0604020202020204" charset="0"/>
              </a:rPr>
              <a:t>Aplikasi</a:t>
            </a:r>
            <a:r>
              <a:rPr lang="en-US" sz="1200" dirty="0" smtClean="0">
                <a:latin typeface="Roboto" panose="020B0604020202020204" charset="0"/>
                <a:ea typeface="Roboto" panose="020B0604020202020204" charset="0"/>
              </a:rPr>
              <a:t> SWIFT </a:t>
            </a:r>
            <a:r>
              <a:rPr lang="en-US" sz="1200" dirty="0" err="1" smtClean="0">
                <a:latin typeface="Roboto" panose="020B0604020202020204" charset="0"/>
                <a:ea typeface="Roboto" panose="020B0604020202020204" charset="0"/>
              </a:rPr>
              <a:t>dikembangkan</a:t>
            </a:r>
            <a:r>
              <a:rPr lang="en-US" sz="1200" dirty="0" smtClean="0">
                <a:latin typeface="Roboto" panose="020B0604020202020204" charset="0"/>
                <a:ea typeface="Roboto" panose="020B0604020202020204" charset="0"/>
              </a:rPr>
              <a:t> </a:t>
            </a:r>
            <a:r>
              <a:rPr lang="en-US" sz="1200" dirty="0" err="1" smtClean="0">
                <a:latin typeface="Roboto" panose="020B0604020202020204" charset="0"/>
                <a:ea typeface="Roboto" panose="020B0604020202020204" charset="0"/>
              </a:rPr>
              <a:t>oleh</a:t>
            </a:r>
            <a:r>
              <a:rPr lang="en-US" sz="1200" dirty="0" smtClean="0">
                <a:latin typeface="Roboto" panose="020B0604020202020204" charset="0"/>
                <a:ea typeface="Roboto" panose="020B0604020202020204" charset="0"/>
              </a:rPr>
              <a:t> Unit Cash Management under Transaction Banking</a:t>
            </a:r>
            <a:endParaRPr lang="en-US" sz="1200" dirty="0">
              <a:latin typeface="Roboto" panose="020B0604020202020204" charset="0"/>
              <a:ea typeface="Roboto" panose="020B060402020202020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078" y="2251908"/>
            <a:ext cx="7245135" cy="2891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431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6" name="Google Shape;656;p26"/>
          <p:cNvGrpSpPr/>
          <p:nvPr/>
        </p:nvGrpSpPr>
        <p:grpSpPr>
          <a:xfrm>
            <a:off x="1377950" y="3317875"/>
            <a:ext cx="6489700" cy="1543050"/>
            <a:chOff x="710274" y="1456476"/>
            <a:chExt cx="3703926" cy="1132200"/>
          </a:xfrm>
        </p:grpSpPr>
        <p:sp>
          <p:nvSpPr>
            <p:cNvPr id="657" name="Google Shape;657;p26"/>
            <p:cNvSpPr/>
            <p:nvPr/>
          </p:nvSpPr>
          <p:spPr>
            <a:xfrm>
              <a:off x="1364700" y="1531938"/>
              <a:ext cx="3049500" cy="981300"/>
            </a:xfrm>
            <a:prstGeom prst="homePlate">
              <a:avLst>
                <a:gd name="adj" fmla="val 29403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6"/>
            <p:cNvSpPr/>
            <p:nvPr/>
          </p:nvSpPr>
          <p:spPr>
            <a:xfrm>
              <a:off x="710274" y="1456476"/>
              <a:ext cx="1307100" cy="1132200"/>
            </a:xfrm>
            <a:prstGeom prst="hexagon">
              <a:avLst>
                <a:gd name="adj" fmla="val 28729"/>
                <a:gd name="vf" fmla="val 115470"/>
              </a:avLst>
            </a:prstGeom>
            <a:solidFill>
              <a:srgbClr val="FBB831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6"/>
            <p:cNvSpPr/>
            <p:nvPr/>
          </p:nvSpPr>
          <p:spPr>
            <a:xfrm>
              <a:off x="883425" y="1606475"/>
              <a:ext cx="960900" cy="832200"/>
            </a:xfrm>
            <a:prstGeom prst="hexagon">
              <a:avLst>
                <a:gd name="adj" fmla="val 28729"/>
                <a:gd name="vf" fmla="val 11547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6"/>
            <p:cNvSpPr txBox="1"/>
            <p:nvPr/>
          </p:nvSpPr>
          <p:spPr>
            <a:xfrm>
              <a:off x="1958822" y="1725034"/>
              <a:ext cx="2005947" cy="59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dirty="0" smtClean="0">
                  <a:latin typeface="Roboto"/>
                  <a:ea typeface="Roboto"/>
                  <a:cs typeface="Roboto"/>
                  <a:sym typeface="Roboto"/>
                </a:rPr>
                <a:t>Customer Touch Point adalah aplikasi yang langsung berhubungan dengan </a:t>
              </a:r>
              <a:r>
                <a:rPr lang="en" sz="1000" i="1" dirty="0" smtClean="0">
                  <a:latin typeface="Roboto"/>
                  <a:ea typeface="Roboto"/>
                  <a:cs typeface="Roboto"/>
                  <a:sym typeface="Roboto"/>
                </a:rPr>
                <a:t>user </a:t>
              </a:r>
              <a:r>
                <a:rPr lang="en" sz="1000" dirty="0" smtClean="0">
                  <a:latin typeface="Roboto"/>
                  <a:ea typeface="Roboto"/>
                  <a:cs typeface="Roboto"/>
                  <a:sym typeface="Roboto"/>
                </a:rPr>
                <a:t>(baik </a:t>
              </a:r>
              <a:r>
                <a:rPr lang="en" sz="1000" i="1" dirty="0" smtClean="0">
                  <a:latin typeface="Roboto"/>
                  <a:ea typeface="Roboto"/>
                  <a:cs typeface="Roboto"/>
                  <a:sym typeface="Roboto"/>
                </a:rPr>
                <a:t>user </a:t>
              </a:r>
              <a:r>
                <a:rPr lang="en" sz="1000" dirty="0" smtClean="0">
                  <a:latin typeface="Roboto"/>
                  <a:ea typeface="Roboto"/>
                  <a:cs typeface="Roboto"/>
                  <a:sym typeface="Roboto"/>
                </a:rPr>
                <a:t>nasabah maupun karyawan CIMB Niaga)</a:t>
              </a: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dirty="0" smtClean="0">
                  <a:latin typeface="Roboto"/>
                  <a:ea typeface="Roboto"/>
                  <a:cs typeface="Roboto"/>
                  <a:sym typeface="Roboto"/>
                </a:rPr>
                <a:t>Contoh : Octo Mobile, Octo Clicks, BizChannel, Octo Smart, CLMS, CRM</a:t>
              </a:r>
              <a:endParaRPr sz="10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61" name="Google Shape;661;p26"/>
            <p:cNvSpPr txBox="1"/>
            <p:nvPr/>
          </p:nvSpPr>
          <p:spPr>
            <a:xfrm>
              <a:off x="910634" y="1842783"/>
              <a:ext cx="891179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smtClean="0">
                  <a:solidFill>
                    <a:schemeClr val="tx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Customer Touch Point</a:t>
              </a:r>
              <a:endParaRPr dirty="0">
                <a:solidFill>
                  <a:schemeClr val="tx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450" y="424479"/>
            <a:ext cx="5891800" cy="2649592"/>
          </a:xfrm>
          <a:prstGeom prst="rect">
            <a:avLst/>
          </a:prstGeom>
        </p:spPr>
      </p:pic>
      <p:cxnSp>
        <p:nvCxnSpPr>
          <p:cNvPr id="7" name="Straight Arrow Connector 6"/>
          <p:cNvCxnSpPr>
            <a:endCxn id="29" idx="0"/>
          </p:cNvCxnSpPr>
          <p:nvPr/>
        </p:nvCxnSpPr>
        <p:spPr>
          <a:xfrm>
            <a:off x="2284254" y="2349817"/>
            <a:ext cx="1966903" cy="205021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729004" y="2023446"/>
            <a:ext cx="1229659" cy="32369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4038600" y="4400028"/>
            <a:ext cx="425113" cy="3276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Google Shape;660;p26"/>
          <p:cNvSpPr txBox="1"/>
          <p:nvPr/>
        </p:nvSpPr>
        <p:spPr>
          <a:xfrm>
            <a:off x="58839" y="1619571"/>
            <a:ext cx="1670165" cy="1234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 err="1" smtClean="0">
                <a:latin typeface="Roboto"/>
                <a:ea typeface="Roboto"/>
                <a:cs typeface="Roboto"/>
                <a:sym typeface="Roboto"/>
              </a:rPr>
              <a:t>Aplikasi</a:t>
            </a:r>
            <a:r>
              <a:rPr lang="en-US" sz="1500" dirty="0" smtClean="0">
                <a:latin typeface="Roboto"/>
                <a:ea typeface="Roboto"/>
                <a:cs typeface="Roboto"/>
                <a:sym typeface="Roboto"/>
              </a:rPr>
              <a:t> CLMS </a:t>
            </a:r>
            <a:r>
              <a:rPr lang="en-US" sz="1500" dirty="0" err="1" smtClean="0">
                <a:latin typeface="Roboto"/>
                <a:ea typeface="Roboto"/>
                <a:cs typeface="Roboto"/>
                <a:sym typeface="Roboto"/>
              </a:rPr>
              <a:t>akan</a:t>
            </a:r>
            <a:r>
              <a:rPr lang="en-US" sz="1500" dirty="0" smtClean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500" dirty="0" err="1" smtClean="0">
                <a:latin typeface="Roboto"/>
                <a:ea typeface="Roboto"/>
                <a:cs typeface="Roboto"/>
                <a:sym typeface="Roboto"/>
              </a:rPr>
              <a:t>digunakan</a:t>
            </a:r>
            <a:r>
              <a:rPr lang="en-US" sz="1500" dirty="0" smtClean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500" dirty="0" err="1" smtClean="0">
                <a:latin typeface="Roboto"/>
                <a:ea typeface="Roboto"/>
                <a:cs typeface="Roboto"/>
                <a:sym typeface="Roboto"/>
              </a:rPr>
              <a:t>oleh</a:t>
            </a:r>
            <a:r>
              <a:rPr lang="en-US" sz="1500" dirty="0" smtClean="0">
                <a:latin typeface="Roboto"/>
                <a:ea typeface="Roboto"/>
                <a:cs typeface="Roboto"/>
                <a:sym typeface="Roboto"/>
              </a:rPr>
              <a:t> Unit  Commercial Banking </a:t>
            </a:r>
            <a:r>
              <a:rPr lang="en-US" sz="1500" dirty="0" err="1" smtClean="0">
                <a:latin typeface="Roboto"/>
                <a:ea typeface="Roboto"/>
                <a:cs typeface="Roboto"/>
                <a:sym typeface="Roboto"/>
              </a:rPr>
              <a:t>untuk</a:t>
            </a:r>
            <a:r>
              <a:rPr lang="en-US" sz="1500" dirty="0" smtClean="0">
                <a:latin typeface="Roboto"/>
                <a:ea typeface="Roboto"/>
                <a:cs typeface="Roboto"/>
                <a:sym typeface="Roboto"/>
              </a:rPr>
              <a:t> Product Lending </a:t>
            </a:r>
            <a:endParaRPr sz="15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482812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4556315" y="4071445"/>
            <a:ext cx="536075" cy="3276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836" y="282419"/>
            <a:ext cx="7203514" cy="285853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761282" y="2638929"/>
            <a:ext cx="1229659" cy="32369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oogle Shape;656;p26"/>
          <p:cNvGrpSpPr/>
          <p:nvPr/>
        </p:nvGrpSpPr>
        <p:grpSpPr>
          <a:xfrm>
            <a:off x="721510" y="3401276"/>
            <a:ext cx="7876165" cy="1132200"/>
            <a:chOff x="710274" y="1456476"/>
            <a:chExt cx="3703926" cy="1132200"/>
          </a:xfrm>
        </p:grpSpPr>
        <p:sp>
          <p:nvSpPr>
            <p:cNvPr id="14" name="Google Shape;657;p26"/>
            <p:cNvSpPr/>
            <p:nvPr/>
          </p:nvSpPr>
          <p:spPr>
            <a:xfrm>
              <a:off x="1364700" y="1531938"/>
              <a:ext cx="3049500" cy="981300"/>
            </a:xfrm>
            <a:prstGeom prst="homePlate">
              <a:avLst>
                <a:gd name="adj" fmla="val 29403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58;p26"/>
            <p:cNvSpPr/>
            <p:nvPr/>
          </p:nvSpPr>
          <p:spPr>
            <a:xfrm>
              <a:off x="710274" y="1456476"/>
              <a:ext cx="1307100" cy="1132200"/>
            </a:xfrm>
            <a:prstGeom prst="hexagon">
              <a:avLst>
                <a:gd name="adj" fmla="val 28729"/>
                <a:gd name="vf" fmla="val 115470"/>
              </a:avLst>
            </a:prstGeom>
            <a:solidFill>
              <a:srgbClr val="FBB831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59;p26"/>
            <p:cNvSpPr/>
            <p:nvPr/>
          </p:nvSpPr>
          <p:spPr>
            <a:xfrm>
              <a:off x="883425" y="1606475"/>
              <a:ext cx="960900" cy="832200"/>
            </a:xfrm>
            <a:prstGeom prst="hexagon">
              <a:avLst>
                <a:gd name="adj" fmla="val 28729"/>
                <a:gd name="vf" fmla="val 11547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60;p26"/>
            <p:cNvSpPr txBox="1"/>
            <p:nvPr/>
          </p:nvSpPr>
          <p:spPr>
            <a:xfrm>
              <a:off x="2017372" y="1713404"/>
              <a:ext cx="2319915" cy="59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 smtClean="0">
                  <a:latin typeface="Roboto"/>
                  <a:ea typeface="Roboto"/>
                  <a:cs typeface="Roboto"/>
                  <a:sym typeface="Roboto"/>
                </a:rPr>
                <a:t>Core</a:t>
              </a:r>
              <a:r>
                <a:rPr lang="en" sz="1200" dirty="0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Processing adalah aplikasi inti untuk melakukan seluruh proses yang di </a:t>
              </a:r>
              <a:r>
                <a:rPr lang="en" sz="1200" i="1" dirty="0" smtClean="0">
                  <a:latin typeface="Roboto"/>
                  <a:ea typeface="Roboto"/>
                  <a:cs typeface="Roboto"/>
                  <a:sym typeface="Roboto"/>
                </a:rPr>
                <a:t>request </a:t>
              </a: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oleh aplikasi </a:t>
              </a:r>
              <a:r>
                <a:rPr lang="en" sz="1200" i="1" dirty="0" smtClean="0">
                  <a:latin typeface="Roboto"/>
                  <a:ea typeface="Roboto"/>
                  <a:cs typeface="Roboto"/>
                  <a:sym typeface="Roboto"/>
                </a:rPr>
                <a:t>customer touch point.</a:t>
              </a: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Contoh : SIBS, SWIFT, Card System, Treasury System, BI-Fast, SKN 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" name="Google Shape;661;p26"/>
            <p:cNvSpPr txBox="1"/>
            <p:nvPr/>
          </p:nvSpPr>
          <p:spPr>
            <a:xfrm>
              <a:off x="996225" y="1842785"/>
              <a:ext cx="999702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 smtClean="0">
                  <a:solidFill>
                    <a:schemeClr val="tx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Core Processing</a:t>
              </a:r>
              <a:endParaRPr sz="1700" dirty="0">
                <a:solidFill>
                  <a:schemeClr val="tx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cxnSp>
        <p:nvCxnSpPr>
          <p:cNvPr id="7" name="Straight Arrow Connector 6"/>
          <p:cNvCxnSpPr/>
          <p:nvPr/>
        </p:nvCxnSpPr>
        <p:spPr>
          <a:xfrm flipH="1">
            <a:off x="4824352" y="2962627"/>
            <a:ext cx="2618542" cy="110881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Google Shape;660;p26"/>
          <p:cNvSpPr txBox="1"/>
          <p:nvPr/>
        </p:nvSpPr>
        <p:spPr>
          <a:xfrm>
            <a:off x="58839" y="2140294"/>
            <a:ext cx="1670165" cy="1234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" name="Google Shape;660;p26"/>
          <p:cNvSpPr txBox="1"/>
          <p:nvPr/>
        </p:nvSpPr>
        <p:spPr>
          <a:xfrm>
            <a:off x="438615" y="4176482"/>
            <a:ext cx="8705385" cy="1234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latin typeface="Roboto"/>
                <a:ea typeface="Roboto"/>
                <a:cs typeface="Roboto"/>
                <a:sym typeface="Roboto"/>
              </a:rPr>
              <a:t>Pengembangan</a:t>
            </a:r>
            <a:r>
              <a:rPr lang="en-US" dirty="0" smtClean="0">
                <a:latin typeface="Roboto"/>
                <a:ea typeface="Roboto"/>
                <a:cs typeface="Roboto"/>
                <a:sym typeface="Roboto"/>
              </a:rPr>
              <a:t> SWIFT </a:t>
            </a:r>
            <a:r>
              <a:rPr lang="en-US" dirty="0" err="1" smtClean="0">
                <a:latin typeface="Roboto"/>
                <a:ea typeface="Roboto"/>
                <a:cs typeface="Roboto"/>
                <a:sym typeface="Roboto"/>
              </a:rPr>
              <a:t>akan</a:t>
            </a:r>
            <a:r>
              <a:rPr lang="en-US" dirty="0" smtClean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 smtClean="0">
                <a:latin typeface="Roboto"/>
                <a:ea typeface="Roboto"/>
                <a:cs typeface="Roboto"/>
                <a:sym typeface="Roboto"/>
              </a:rPr>
              <a:t>dilakukan</a:t>
            </a:r>
            <a:r>
              <a:rPr lang="en-US" dirty="0" smtClean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 smtClean="0">
                <a:latin typeface="Roboto"/>
                <a:ea typeface="Roboto"/>
                <a:cs typeface="Roboto"/>
                <a:sym typeface="Roboto"/>
              </a:rPr>
              <a:t>oleh</a:t>
            </a:r>
            <a:r>
              <a:rPr lang="en-US" dirty="0" smtClean="0">
                <a:latin typeface="Roboto"/>
                <a:ea typeface="Roboto"/>
                <a:cs typeface="Roboto"/>
                <a:sym typeface="Roboto"/>
              </a:rPr>
              <a:t> Cash Product Development under Unit Transaction Banking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245451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0" name="Google Shape;960;p33"/>
          <p:cNvGrpSpPr/>
          <p:nvPr/>
        </p:nvGrpSpPr>
        <p:grpSpPr>
          <a:xfrm>
            <a:off x="710275" y="1846288"/>
            <a:ext cx="2985777" cy="741454"/>
            <a:chOff x="3223810" y="2091615"/>
            <a:chExt cx="2985777" cy="741454"/>
          </a:xfrm>
        </p:grpSpPr>
        <p:sp>
          <p:nvSpPr>
            <p:cNvPr id="961" name="Google Shape;961;p33"/>
            <p:cNvSpPr/>
            <p:nvPr/>
          </p:nvSpPr>
          <p:spPr>
            <a:xfrm>
              <a:off x="3223810" y="2091615"/>
              <a:ext cx="2985777" cy="741454"/>
            </a:xfrm>
            <a:custGeom>
              <a:avLst/>
              <a:gdLst/>
              <a:ahLst/>
              <a:cxnLst/>
              <a:rect l="l" t="t" r="r" b="b"/>
              <a:pathLst>
                <a:path w="109943" h="27302" extrusionOk="0">
                  <a:moveTo>
                    <a:pt x="0" y="1"/>
                  </a:moveTo>
                  <a:lnTo>
                    <a:pt x="4501" y="13645"/>
                  </a:lnTo>
                  <a:lnTo>
                    <a:pt x="0" y="27302"/>
                  </a:lnTo>
                  <a:lnTo>
                    <a:pt x="105442" y="27302"/>
                  </a:lnTo>
                  <a:lnTo>
                    <a:pt x="109943" y="13645"/>
                  </a:lnTo>
                  <a:lnTo>
                    <a:pt x="1054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36575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962" name="Google Shape;962;p33"/>
            <p:cNvSpPr/>
            <p:nvPr/>
          </p:nvSpPr>
          <p:spPr>
            <a:xfrm>
              <a:off x="3223810" y="2091615"/>
              <a:ext cx="2687017" cy="117076"/>
            </a:xfrm>
            <a:custGeom>
              <a:avLst/>
              <a:gdLst/>
              <a:ahLst/>
              <a:cxnLst/>
              <a:rect l="l" t="t" r="r" b="b"/>
              <a:pathLst>
                <a:path w="98942" h="4311" extrusionOk="0">
                  <a:moveTo>
                    <a:pt x="0" y="1"/>
                  </a:moveTo>
                  <a:lnTo>
                    <a:pt x="1417" y="4311"/>
                  </a:lnTo>
                  <a:lnTo>
                    <a:pt x="98941" y="1"/>
                  </a:lnTo>
                  <a:close/>
                </a:path>
              </a:pathLst>
            </a:custGeom>
            <a:solidFill>
              <a:srgbClr val="000000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3"/>
            <p:cNvSpPr/>
            <p:nvPr/>
          </p:nvSpPr>
          <p:spPr>
            <a:xfrm rot="10800000">
              <a:off x="4299750" y="2345502"/>
              <a:ext cx="544500" cy="233700"/>
            </a:xfrm>
            <a:prstGeom prst="rightArrow">
              <a:avLst>
                <a:gd name="adj1" fmla="val 35708"/>
                <a:gd name="adj2" fmla="val 4640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33"/>
          <p:cNvGrpSpPr/>
          <p:nvPr/>
        </p:nvGrpSpPr>
        <p:grpSpPr>
          <a:xfrm>
            <a:off x="710275" y="3328791"/>
            <a:ext cx="2985777" cy="741454"/>
            <a:chOff x="3223810" y="3574118"/>
            <a:chExt cx="2985777" cy="741454"/>
          </a:xfrm>
        </p:grpSpPr>
        <p:sp>
          <p:nvSpPr>
            <p:cNvPr id="966" name="Google Shape;966;p33"/>
            <p:cNvSpPr/>
            <p:nvPr/>
          </p:nvSpPr>
          <p:spPr>
            <a:xfrm>
              <a:off x="3223810" y="3574118"/>
              <a:ext cx="2985777" cy="741454"/>
            </a:xfrm>
            <a:custGeom>
              <a:avLst/>
              <a:gdLst/>
              <a:ahLst/>
              <a:cxnLst/>
              <a:rect l="l" t="t" r="r" b="b"/>
              <a:pathLst>
                <a:path w="109943" h="27302" extrusionOk="0">
                  <a:moveTo>
                    <a:pt x="0" y="1"/>
                  </a:moveTo>
                  <a:lnTo>
                    <a:pt x="4501" y="13645"/>
                  </a:lnTo>
                  <a:lnTo>
                    <a:pt x="0" y="27302"/>
                  </a:lnTo>
                  <a:lnTo>
                    <a:pt x="105442" y="27302"/>
                  </a:lnTo>
                  <a:lnTo>
                    <a:pt x="109943" y="13645"/>
                  </a:lnTo>
                  <a:lnTo>
                    <a:pt x="10544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36575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967" name="Google Shape;967;p33"/>
            <p:cNvSpPr/>
            <p:nvPr/>
          </p:nvSpPr>
          <p:spPr>
            <a:xfrm>
              <a:off x="3223810" y="3574118"/>
              <a:ext cx="2687017" cy="117076"/>
            </a:xfrm>
            <a:custGeom>
              <a:avLst/>
              <a:gdLst/>
              <a:ahLst/>
              <a:cxnLst/>
              <a:rect l="l" t="t" r="r" b="b"/>
              <a:pathLst>
                <a:path w="98942" h="4311" extrusionOk="0">
                  <a:moveTo>
                    <a:pt x="0" y="1"/>
                  </a:moveTo>
                  <a:lnTo>
                    <a:pt x="1417" y="4311"/>
                  </a:lnTo>
                  <a:lnTo>
                    <a:pt x="98941" y="1"/>
                  </a:lnTo>
                  <a:close/>
                </a:path>
              </a:pathLst>
            </a:custGeom>
            <a:solidFill>
              <a:srgbClr val="000000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3"/>
            <p:cNvSpPr/>
            <p:nvPr/>
          </p:nvSpPr>
          <p:spPr>
            <a:xfrm rot="10800000">
              <a:off x="4299750" y="3827977"/>
              <a:ext cx="544500" cy="233700"/>
            </a:xfrm>
            <a:prstGeom prst="rightArrow">
              <a:avLst>
                <a:gd name="adj1" fmla="val 35708"/>
                <a:gd name="adj2" fmla="val 4640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" name="Google Shape;970;p33"/>
          <p:cNvGrpSpPr/>
          <p:nvPr/>
        </p:nvGrpSpPr>
        <p:grpSpPr>
          <a:xfrm>
            <a:off x="420890" y="2587702"/>
            <a:ext cx="2985777" cy="741128"/>
            <a:chOff x="2934425" y="2833029"/>
            <a:chExt cx="2985777" cy="741128"/>
          </a:xfrm>
        </p:grpSpPr>
        <p:sp>
          <p:nvSpPr>
            <p:cNvPr id="971" name="Google Shape;971;p33"/>
            <p:cNvSpPr/>
            <p:nvPr/>
          </p:nvSpPr>
          <p:spPr>
            <a:xfrm>
              <a:off x="2934425" y="2833029"/>
              <a:ext cx="2985777" cy="741128"/>
            </a:xfrm>
            <a:custGeom>
              <a:avLst/>
              <a:gdLst/>
              <a:ahLst/>
              <a:cxnLst/>
              <a:rect l="l" t="t" r="r" b="b"/>
              <a:pathLst>
                <a:path w="109943" h="27290" extrusionOk="0">
                  <a:moveTo>
                    <a:pt x="4501" y="1"/>
                  </a:moveTo>
                  <a:lnTo>
                    <a:pt x="0" y="13645"/>
                  </a:lnTo>
                  <a:lnTo>
                    <a:pt x="4501" y="27290"/>
                  </a:lnTo>
                  <a:lnTo>
                    <a:pt x="109943" y="27290"/>
                  </a:lnTo>
                  <a:lnTo>
                    <a:pt x="105442" y="13645"/>
                  </a:lnTo>
                  <a:lnTo>
                    <a:pt x="1099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365750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972" name="Google Shape;972;p33"/>
            <p:cNvSpPr/>
            <p:nvPr/>
          </p:nvSpPr>
          <p:spPr>
            <a:xfrm>
              <a:off x="3147825" y="2833029"/>
              <a:ext cx="2772373" cy="121285"/>
            </a:xfrm>
            <a:custGeom>
              <a:avLst/>
              <a:gdLst/>
              <a:ahLst/>
              <a:cxnLst/>
              <a:rect l="l" t="t" r="r" b="b"/>
              <a:pathLst>
                <a:path w="102085" h="4466" extrusionOk="0">
                  <a:moveTo>
                    <a:pt x="0" y="1"/>
                  </a:moveTo>
                  <a:lnTo>
                    <a:pt x="100608" y="4466"/>
                  </a:lnTo>
                  <a:lnTo>
                    <a:pt x="102085" y="1"/>
                  </a:lnTo>
                  <a:close/>
                </a:path>
              </a:pathLst>
            </a:custGeom>
            <a:solidFill>
              <a:srgbClr val="000000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3"/>
            <p:cNvSpPr/>
            <p:nvPr/>
          </p:nvSpPr>
          <p:spPr>
            <a:xfrm>
              <a:off x="4299750" y="3086727"/>
              <a:ext cx="544500" cy="233700"/>
            </a:xfrm>
            <a:prstGeom prst="rightArrow">
              <a:avLst>
                <a:gd name="adj1" fmla="val 35708"/>
                <a:gd name="adj2" fmla="val 4640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" name="Google Shape;975;p33"/>
          <p:cNvGrpSpPr/>
          <p:nvPr/>
        </p:nvGrpSpPr>
        <p:grpSpPr>
          <a:xfrm>
            <a:off x="420890" y="1104873"/>
            <a:ext cx="2985777" cy="741454"/>
            <a:chOff x="2934425" y="1350200"/>
            <a:chExt cx="2985777" cy="741454"/>
          </a:xfrm>
        </p:grpSpPr>
        <p:sp>
          <p:nvSpPr>
            <p:cNvPr id="976" name="Google Shape;976;p33"/>
            <p:cNvSpPr/>
            <p:nvPr/>
          </p:nvSpPr>
          <p:spPr>
            <a:xfrm>
              <a:off x="2934425" y="1350200"/>
              <a:ext cx="2985777" cy="741454"/>
            </a:xfrm>
            <a:custGeom>
              <a:avLst/>
              <a:gdLst/>
              <a:ahLst/>
              <a:cxnLst/>
              <a:rect l="l" t="t" r="r" b="b"/>
              <a:pathLst>
                <a:path w="109943" h="27302" extrusionOk="0">
                  <a:moveTo>
                    <a:pt x="4501" y="1"/>
                  </a:moveTo>
                  <a:lnTo>
                    <a:pt x="0" y="13657"/>
                  </a:lnTo>
                  <a:lnTo>
                    <a:pt x="4501" y="27302"/>
                  </a:lnTo>
                  <a:lnTo>
                    <a:pt x="109943" y="27302"/>
                  </a:lnTo>
                  <a:lnTo>
                    <a:pt x="105442" y="13657"/>
                  </a:lnTo>
                  <a:lnTo>
                    <a:pt x="1099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365750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977" name="Google Shape;977;p33"/>
            <p:cNvSpPr/>
            <p:nvPr/>
          </p:nvSpPr>
          <p:spPr>
            <a:xfrm>
              <a:off x="4299750" y="1604077"/>
              <a:ext cx="544500" cy="233700"/>
            </a:xfrm>
            <a:prstGeom prst="rightArrow">
              <a:avLst>
                <a:gd name="adj1" fmla="val 35708"/>
                <a:gd name="adj2" fmla="val 4640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9" name="Google Shape;979;p33"/>
          <p:cNvSpPr txBox="1">
            <a:spLocks noGrp="1"/>
          </p:cNvSpPr>
          <p:nvPr>
            <p:ph type="title"/>
          </p:nvPr>
        </p:nvSpPr>
        <p:spPr>
          <a:xfrm>
            <a:off x="2203163" y="2178658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 smtClean="0"/>
              <a:t>Terima Kasih</a:t>
            </a:r>
            <a:endParaRPr sz="4800" dirty="0"/>
          </a:p>
        </p:txBody>
      </p:sp>
      <p:sp>
        <p:nvSpPr>
          <p:cNvPr id="980" name="Google Shape;980;p33"/>
          <p:cNvSpPr/>
          <p:nvPr/>
        </p:nvSpPr>
        <p:spPr>
          <a:xfrm>
            <a:off x="1126263" y="2043801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1" name="Google Shape;981;p33"/>
          <p:cNvGrpSpPr/>
          <p:nvPr/>
        </p:nvGrpSpPr>
        <p:grpSpPr>
          <a:xfrm>
            <a:off x="2641278" y="2797074"/>
            <a:ext cx="322151" cy="322374"/>
            <a:chOff x="4206763" y="2450951"/>
            <a:chExt cx="322151" cy="322374"/>
          </a:xfrm>
        </p:grpSpPr>
        <p:sp>
          <p:nvSpPr>
            <p:cNvPr id="982" name="Google Shape;982;p33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3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" name="Google Shape;984;p33"/>
          <p:cNvGrpSpPr/>
          <p:nvPr/>
        </p:nvGrpSpPr>
        <p:grpSpPr>
          <a:xfrm>
            <a:off x="2636353" y="1320206"/>
            <a:ext cx="332019" cy="310788"/>
            <a:chOff x="6577238" y="2457221"/>
            <a:chExt cx="332019" cy="310788"/>
          </a:xfrm>
        </p:grpSpPr>
        <p:sp>
          <p:nvSpPr>
            <p:cNvPr id="985" name="Google Shape;985;p33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3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3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3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3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3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1" name="Google Shape;991;p33"/>
          <p:cNvSpPr/>
          <p:nvPr/>
        </p:nvSpPr>
        <p:spPr>
          <a:xfrm>
            <a:off x="1122858" y="3537465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7024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oject Management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BB831"/>
      </a:accent1>
      <a:accent2>
        <a:srgbClr val="FB8569"/>
      </a:accent2>
      <a:accent3>
        <a:srgbClr val="FB569C"/>
      </a:accent3>
      <a:accent4>
        <a:srgbClr val="E850E0"/>
      </a:accent4>
      <a:accent5>
        <a:srgbClr val="8225E2"/>
      </a:accent5>
      <a:accent6>
        <a:srgbClr val="9C27B0"/>
      </a:accent6>
      <a:hlink>
        <a:srgbClr val="FBB83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249</Words>
  <Application>Microsoft Office PowerPoint</Application>
  <PresentationFormat>On-screen Show (16:9)</PresentationFormat>
  <Paragraphs>25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Fira Sans Extra Condensed SemiBold</vt:lpstr>
      <vt:lpstr>Arial</vt:lpstr>
      <vt:lpstr>Fira Sans Extra Condensed Medium</vt:lpstr>
      <vt:lpstr>Roboto</vt:lpstr>
      <vt:lpstr>Project Management Infographics by Slidesgo</vt:lpstr>
      <vt:lpstr>Application Portfolio</vt:lpstr>
      <vt:lpstr>PowerPoint Presentation</vt:lpstr>
      <vt:lpstr>Terdapat 140 sistem aplikasi yang digunakan/dikembangkan oleh masing-masing BU dan Enabler di CIMB Niaga</vt:lpstr>
      <vt:lpstr>PowerPoint Presentation</vt:lpstr>
      <vt:lpstr>PowerPoint Presentation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Management Infographics</dc:title>
  <dc:creator>Aliza Hanum Anggani</dc:creator>
  <cp:lastModifiedBy>Aliza Hanum Anggani</cp:lastModifiedBy>
  <cp:revision>22</cp:revision>
  <dcterms:modified xsi:type="dcterms:W3CDTF">2023-10-19T02:54:16Z</dcterms:modified>
</cp:coreProperties>
</file>